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  <p:sldMasterId id="2147483656" r:id="rId2"/>
    <p:sldMasterId id="2147483657" r:id="rId3"/>
  </p:sldMasterIdLst>
  <p:notesMasterIdLst>
    <p:notesMasterId r:id="rId27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253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16" y="96"/>
      </p:cViewPr>
      <p:guideLst>
        <p:guide orient="horz" pos="125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80" name="Google Shape;8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44" name="Google Shape;14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0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51" name="Google Shape;15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1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3" name="Google Shape;16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3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44712c84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70" name="Google Shape;170;g44712c84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g44712c84ad_0_0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3" name="Google Shape;18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6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90" name="Google Shape;190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97" name="Google Shape;197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8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04" name="Google Shape;20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9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19" name="Google Shape;21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21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3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8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37" name="Google Shape;13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9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 rot="5400000">
            <a:off x="2582863" y="85724"/>
            <a:ext cx="4022725" cy="75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None/>
              <a:defRPr sz="1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2"/>
          </p:nvPr>
        </p:nvSpPr>
        <p:spPr>
          <a:xfrm>
            <a:off x="822960" y="2582334"/>
            <a:ext cx="3703320" cy="328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3"/>
          </p:nvPr>
        </p:nvSpPr>
        <p:spPr>
          <a:xfrm>
            <a:off x="4663440" y="1846052"/>
            <a:ext cx="3703320" cy="73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None/>
              <a:defRPr sz="1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4"/>
          </p:nvPr>
        </p:nvSpPr>
        <p:spPr>
          <a:xfrm>
            <a:off x="4663440" y="2582334"/>
            <a:ext cx="3703320" cy="328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body" idx="1"/>
          </p:nvPr>
        </p:nvSpPr>
        <p:spPr>
          <a:xfrm>
            <a:off x="822960" y="1845734"/>
            <a:ext cx="37033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body" idx="2"/>
          </p:nvPr>
        </p:nvSpPr>
        <p:spPr>
          <a:xfrm>
            <a:off x="4663440" y="1845736"/>
            <a:ext cx="3703320" cy="4023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0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0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0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6334125"/>
            <a:ext cx="9142412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Google Shape;12;p1"/>
          <p:cNvCxnSpPr/>
          <p:nvPr/>
        </p:nvCxnSpPr>
        <p:spPr>
          <a:xfrm>
            <a:off x="906462" y="4343400"/>
            <a:ext cx="7405687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" name="Google Shape;13;p1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1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1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" name="Google Shape;32;p3"/>
          <p:cNvCxnSpPr/>
          <p:nvPr/>
        </p:nvCxnSpPr>
        <p:spPr>
          <a:xfrm>
            <a:off x="895350" y="1738312"/>
            <a:ext cx="7475537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9"/>
          <p:cNvSpPr/>
          <p:nvPr/>
        </p:nvSpPr>
        <p:spPr>
          <a:xfrm>
            <a:off x="0" y="6334125"/>
            <a:ext cx="9142412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9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9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ctor.unam.mx/doctos/PDI-2015-2019.pdf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ed-tic.unam.mx/plan-maestroTIC.pdf" TargetMode="External"/><Relationship Id="rId4" Type="http://schemas.openxmlformats.org/officeDocument/2006/relationships/hyperlink" Target="http://dgenp.unam.mx/direccgral/directora/index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domino.dgenp.unam.mx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minoprepa2.ambtic.com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mino.dgenp.unam.mx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1" descr="Escudo ENP Color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88225" y="456348"/>
            <a:ext cx="1457725" cy="1799279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1"/>
          <p:cNvSpPr txBox="1"/>
          <p:nvPr/>
        </p:nvSpPr>
        <p:spPr>
          <a:xfrm>
            <a:off x="7661275" y="4221162"/>
            <a:ext cx="1009650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1"/>
          <p:cNvSpPr txBox="1"/>
          <p:nvPr/>
        </p:nvSpPr>
        <p:spPr>
          <a:xfrm>
            <a:off x="1955800" y="2290762"/>
            <a:ext cx="312737" cy="36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1"/>
          <p:cNvSpPr txBox="1"/>
          <p:nvPr/>
        </p:nvSpPr>
        <p:spPr>
          <a:xfrm>
            <a:off x="665162" y="4095750"/>
            <a:ext cx="312737" cy="36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20100" y="2063300"/>
            <a:ext cx="4951413" cy="2228346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1"/>
          <p:cNvSpPr txBox="1"/>
          <p:nvPr/>
        </p:nvSpPr>
        <p:spPr>
          <a:xfrm>
            <a:off x="1873813" y="5019200"/>
            <a:ext cx="5396400" cy="51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Ciclo escolar 2018-2019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p1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81825" y="722825"/>
            <a:ext cx="1345476" cy="141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0"/>
          <p:cNvSpPr txBox="1">
            <a:spLocks noGrp="1"/>
          </p:cNvSpPr>
          <p:nvPr>
            <p:ph type="title"/>
          </p:nvPr>
        </p:nvSpPr>
        <p:spPr>
          <a:xfrm>
            <a:off x="645650" y="897657"/>
            <a:ext cx="7543800" cy="5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Del </a:t>
            </a:r>
            <a:r>
              <a:rPr lang="en-US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S</a:t>
            </a: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eminario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0"/>
          <p:cNvSpPr txBox="1">
            <a:spLocks noGrp="1"/>
          </p:cNvSpPr>
          <p:nvPr>
            <p:ph type="body" idx="1"/>
          </p:nvPr>
        </p:nvSpPr>
        <p:spPr>
          <a:xfrm>
            <a:off x="822175" y="1739861"/>
            <a:ext cx="7543800" cy="4220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457200" marR="0" lvl="0" indent="-419100" algn="just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●"/>
            </a:pPr>
            <a:r>
              <a:rPr lang="es-MX" sz="30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Los profesores pueden participar hasta en 2 secuencias didácticas en forma individual o por equipo (de 3 profesores como máximo).</a:t>
            </a:r>
          </a:p>
          <a:p>
            <a:pPr marL="457200" marR="0" lvl="0" indent="-4191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●"/>
            </a:pPr>
            <a:r>
              <a:rPr lang="es-MX" sz="30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La secuencia didáctica se debe aplicar por lo menos con un grupo de alumnos.</a:t>
            </a:r>
          </a:p>
          <a:p>
            <a:pPr marL="457200" marR="0" lvl="0" indent="-4191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●"/>
            </a:pPr>
            <a:r>
              <a:rPr lang="es-MX" sz="30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Deberán presentar su secuencia didáctica en el nuevo formato.</a:t>
            </a:r>
            <a:endParaRPr lang="es-MX" sz="3000" b="1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"/>
          <p:cNvSpPr txBox="1">
            <a:spLocks noGrp="1"/>
          </p:cNvSpPr>
          <p:nvPr>
            <p:ph type="body" idx="1"/>
          </p:nvPr>
        </p:nvSpPr>
        <p:spPr>
          <a:xfrm>
            <a:off x="460350" y="409148"/>
            <a:ext cx="8223300" cy="5781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457200" marR="0" lvl="0" indent="-406400" algn="just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●"/>
            </a:pPr>
            <a:r>
              <a:rPr lang="es-MX" sz="2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Considerar las etapas de la secuencia didáctica: apertura, desarrollo y cierre,  planteando sus objetivos y actividades TIC-TAC (con apoyo de la Matriz de habilidades), relacionando los temas de los Programas de Estudios de las asignaturas que se imparten en la ENP.</a:t>
            </a:r>
          </a:p>
          <a:p>
            <a:pPr marL="457200" marR="0" lvl="0" indent="-4064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●"/>
            </a:pPr>
            <a:r>
              <a:rPr lang="es-MX" sz="2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En su caso incluir lista(s) de cotejo o rúbrica(s).</a:t>
            </a:r>
          </a:p>
          <a:p>
            <a:pPr marL="457200" marR="0" lvl="0" indent="-4064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●"/>
            </a:pPr>
            <a:r>
              <a:rPr lang="es-MX" sz="2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Al terminar sus actividades realizar una selección para enviar como máximo 2 productos académicos realizados por los alumnos como evidencia por cada secuencia realizada.</a:t>
            </a:r>
            <a:endParaRPr lang="es-MX" sz="28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2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buClr>
                <a:srgbClr val="404040"/>
              </a:buClr>
            </a:pPr>
            <a:r>
              <a:rPr lang="es-MX" dirty="0">
                <a:solidFill>
                  <a:srgbClr val="404040"/>
                </a:solidFill>
                <a:latin typeface="Impact"/>
              </a:rPr>
              <a:t>6ª Feria</a:t>
            </a:r>
            <a:r>
              <a:rPr lang="es-MX" sz="4800" b="0" i="0" u="none" strike="noStrike" cap="none" dirty="0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 de alumnos</a:t>
            </a:r>
            <a:endParaRPr lang="es-MX" sz="48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2"/>
          <p:cNvSpPr txBox="1">
            <a:spLocks noGrp="1"/>
          </p:cNvSpPr>
          <p:nvPr>
            <p:ph type="body" idx="1"/>
          </p:nvPr>
        </p:nvSpPr>
        <p:spPr>
          <a:xfrm>
            <a:off x="457200" y="2064775"/>
            <a:ext cx="8456700" cy="41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R="0" lvl="0" indent="-4572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3000"/>
              <a:buFont typeface="Wingdings" panose="05000000000000000000" pitchFamily="2" charset="2"/>
              <a:buChar char="Ø"/>
            </a:pP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 realizará el jueves </a:t>
            </a:r>
            <a:r>
              <a:rPr lang="es-MX" sz="3000" b="1" i="0" u="none" strike="noStrike" cap="none" dirty="0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28 de febrero de 2019.</a:t>
            </a:r>
          </a:p>
          <a:p>
            <a:pPr marL="685800" marR="0" lvl="0" indent="-3429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Ø"/>
            </a:pPr>
            <a:endParaRPr lang="es-MX" sz="2400" b="1" i="1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indent="-4572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3000"/>
              <a:buFont typeface="Wingdings" panose="05000000000000000000" pitchFamily="2" charset="2"/>
              <a:buChar char="Ø"/>
            </a:pP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profesor o un representante del equipo de profesores debe(n) acompañar a los alumnos que expondrán y de ser posible con su grupo de clase, además de compartir con otros grupos.</a:t>
            </a:r>
            <a:endParaRPr lang="es-MX" sz="3000" b="1" i="0" u="none" strike="noStrike" cap="none" dirty="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" marR="0" lvl="0" indent="100013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404040"/>
              </a:buClr>
              <a:buSzPts val="3000"/>
              <a:buFont typeface="Arial"/>
              <a:buNone/>
            </a:pPr>
            <a:endParaRPr lang="es-MX" sz="3000" b="1" i="0" u="none" strike="noStrike" cap="none" dirty="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3"/>
          <p:cNvSpPr txBox="1">
            <a:spLocks noGrp="1"/>
          </p:cNvSpPr>
          <p:nvPr>
            <p:ph type="title"/>
          </p:nvPr>
        </p:nvSpPr>
        <p:spPr>
          <a:xfrm>
            <a:off x="822325" y="287330"/>
            <a:ext cx="7543800" cy="8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De las ponencias de alumnos</a:t>
            </a:r>
            <a:r>
              <a:rPr lang="en-US"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3"/>
          <p:cNvSpPr txBox="1">
            <a:spLocks noGrp="1"/>
          </p:cNvSpPr>
          <p:nvPr>
            <p:ph type="body" idx="1"/>
          </p:nvPr>
        </p:nvSpPr>
        <p:spPr>
          <a:xfrm>
            <a:off x="497900" y="1892985"/>
            <a:ext cx="8335500" cy="43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457200" marR="0" lvl="0" indent="-4064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●"/>
            </a:pPr>
            <a:r>
              <a:rPr lang="es-MX" sz="2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Los alumnos pueden participar en forma individual y por equipo de 5 alumnos como máximo.</a:t>
            </a:r>
          </a:p>
          <a:p>
            <a:pPr marL="45720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es-MX" sz="28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4064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●"/>
            </a:pPr>
            <a:r>
              <a:rPr lang="es-MX" sz="2800" b="1">
                <a:latin typeface="Arial"/>
                <a:ea typeface="Arial"/>
                <a:cs typeface="Arial"/>
                <a:sym typeface="Arial"/>
              </a:rPr>
              <a:t>Fecha límite para el registro y envío de productos de los alumnos (máximo dos productos por secuencia) el 8 de febrero de 2019.</a:t>
            </a:r>
            <a:endParaRPr lang="es-MX" sz="28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4"/>
          <p:cNvSpPr txBox="1">
            <a:spLocks noGrp="1"/>
          </p:cNvSpPr>
          <p:nvPr>
            <p:ph type="title"/>
          </p:nvPr>
        </p:nvSpPr>
        <p:spPr>
          <a:xfrm>
            <a:off x="822325" y="287330"/>
            <a:ext cx="7543800" cy="8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De las ponencias de alumnos</a:t>
            </a:r>
            <a:r>
              <a:rPr lang="en-US"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4"/>
          <p:cNvSpPr txBox="1">
            <a:spLocks noGrp="1"/>
          </p:cNvSpPr>
          <p:nvPr>
            <p:ph type="body" idx="1"/>
          </p:nvPr>
        </p:nvSpPr>
        <p:spPr>
          <a:xfrm>
            <a:off x="553200" y="1963525"/>
            <a:ext cx="8335500" cy="42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457200" marR="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●"/>
            </a:pPr>
            <a:r>
              <a:rPr lang="es-MX" sz="2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La exposición debe explicar cómo se realizó la aplicación de TIC-TAC para desarrollar su trabajo o actividad relacionado con la asignatura en la que participa (7 minutos para exposición y 3 de preguntas).</a:t>
            </a:r>
          </a:p>
          <a:p>
            <a:pPr marL="457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2800" b="1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●"/>
            </a:pPr>
            <a:r>
              <a:rPr lang="es-MX" sz="2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Apoyar su participación con una presentación enviada por sus </a:t>
            </a:r>
            <a:r>
              <a:rPr lang="es-MX" sz="2800" b="1"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s-MX" sz="2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rofesores </a:t>
            </a:r>
            <a:r>
              <a:rPr lang="es-MX" sz="2800" b="1">
                <a:latin typeface="Arial"/>
                <a:ea typeface="Arial"/>
                <a:cs typeface="Arial"/>
                <a:sym typeface="Arial"/>
              </a:rPr>
              <a:t>antes d</a:t>
            </a:r>
            <a:r>
              <a:rPr lang="es-MX" sz="2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el 8 de febrero 2019.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ts val="2000"/>
              <a:buFont typeface="Calibri"/>
              <a:buNone/>
            </a:pPr>
            <a:endParaRPr lang="es-MX" sz="28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Encuentro de Profesores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5"/>
          <p:cNvSpPr txBox="1">
            <a:spLocks noGrp="1"/>
          </p:cNvSpPr>
          <p:nvPr>
            <p:ph type="body" idx="1"/>
          </p:nvPr>
        </p:nvSpPr>
        <p:spPr>
          <a:xfrm>
            <a:off x="526275" y="1825500"/>
            <a:ext cx="8229600" cy="42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R="0" lvl="0" indent="-4572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3000"/>
              <a:buFont typeface="Wingdings" panose="05000000000000000000" pitchFamily="2" charset="2"/>
              <a:buChar char="Ø"/>
            </a:pPr>
            <a:r>
              <a:rPr lang="es-MX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2do. Encuentro del Programa Institucional Dominó TIC-TAC se realizará en mayo del 2019.</a:t>
            </a:r>
          </a:p>
          <a:p>
            <a:pPr marR="0" lvl="0" indent="-4572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000"/>
              <a:buFont typeface="Wingdings" panose="05000000000000000000" pitchFamily="2" charset="2"/>
              <a:buChar char="Ø"/>
            </a:pPr>
            <a:r>
              <a:rPr lang="es-MX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Las secuencias presentadas en el Encuentro de profesores se subirán al sitio web del Programa Dominó TIC-TAC de la DGENP.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Recursos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6"/>
          <p:cNvSpPr txBox="1"/>
          <p:nvPr/>
        </p:nvSpPr>
        <p:spPr>
          <a:xfrm>
            <a:off x="684212" y="1773237"/>
            <a:ext cx="8136000" cy="38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Wingdings" panose="05000000000000000000" pitchFamily="2" charset="2"/>
              <a:buChar char="Ø"/>
            </a:pPr>
            <a:r>
              <a:rPr lang="es-MX" sz="3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Básicos </a:t>
            </a:r>
          </a:p>
          <a:p>
            <a:pPr marL="9144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s-MX" sz="3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Lectura de Secuencia didáctica </a:t>
            </a:r>
          </a:p>
          <a:p>
            <a:pPr marL="9144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s-MX" sz="3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 Formato de secuencia didáctica </a:t>
            </a:r>
          </a:p>
          <a:p>
            <a:pPr marL="9144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s-MX" sz="3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 Matriz de habilidades DGTIC </a:t>
            </a:r>
          </a:p>
          <a:p>
            <a:pPr marL="9144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s-MX" sz="3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4) Rúbricas </a:t>
            </a:r>
          </a:p>
          <a:p>
            <a:pPr marL="9144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s-MX" sz="3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5) Taxonomía de Bloom Digital </a:t>
            </a:r>
          </a:p>
          <a:p>
            <a:pPr marL="3429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s-MX" sz="3100" b="0" i="0" u="none" strike="noStrike" cap="none" dirty="0">
              <a:solidFill>
                <a:schemeClr val="dk1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3429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s-MX" sz="3100" b="0" i="0" u="none" strike="noStrike" cap="none" dirty="0">
              <a:solidFill>
                <a:schemeClr val="dk1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342900" marR="0" lvl="0" indent="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lang="es-MX" sz="2400" b="0" i="0" u="none" strike="noStrike" cap="none" dirty="0">
              <a:solidFill>
                <a:schemeClr val="dk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7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Recursos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224850" y="1773225"/>
            <a:ext cx="8721000" cy="38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Wingdings" panose="05000000000000000000" pitchFamily="2" charset="2"/>
              <a:buChar char="Ø"/>
            </a:pPr>
            <a:r>
              <a:rPr lang="en-US" sz="3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Apoyo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Plan de </a:t>
            </a:r>
            <a:r>
              <a:rPr lang="en-US" sz="3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Rector UNAM  - </a:t>
            </a:r>
            <a:r>
              <a:rPr lang="en-US" sz="3000" b="1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Enlace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 Plan de </a:t>
            </a:r>
            <a:r>
              <a:rPr lang="en-US" sz="3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Rector DGENP - </a:t>
            </a:r>
            <a:r>
              <a:rPr lang="en-US" sz="3000" b="1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Enlace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 Plan Maestro de TIC- DGTIC      - </a:t>
            </a:r>
            <a:r>
              <a:rPr lang="en-US" sz="3000" b="1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Enlace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8"/>
          <p:cNvSpPr txBox="1">
            <a:spLocks noGrp="1"/>
          </p:cNvSpPr>
          <p:nvPr>
            <p:ph type="title"/>
          </p:nvPr>
        </p:nvSpPr>
        <p:spPr>
          <a:xfrm>
            <a:off x="822325" y="287330"/>
            <a:ext cx="7543800" cy="83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Sitio Web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28"/>
          <p:cNvSpPr txBox="1"/>
          <p:nvPr/>
        </p:nvSpPr>
        <p:spPr>
          <a:xfrm>
            <a:off x="370225" y="1639660"/>
            <a:ext cx="8448000" cy="46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liga para acceder al sitio Web del Programa Dominó TIC-TAC de </a:t>
            </a:r>
            <a:r>
              <a:rPr lang="es-MX" sz="3000" b="1" dirty="0">
                <a:solidFill>
                  <a:schemeClr val="dk1"/>
                </a:solidFill>
              </a:rPr>
              <a:t>DGENP </a:t>
            </a: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es: </a:t>
            </a:r>
            <a:endParaRPr lang="es-MX" sz="3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Impact"/>
              <a:buNone/>
            </a:pP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s-MX" sz="3000" b="1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http://domino.dgenp.unam.mx</a:t>
            </a: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s-MX" sz="3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sitio contiene información del Programa, así como la calendarización de actividades. </a:t>
            </a:r>
            <a:endParaRPr lang="es-MX" sz="3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s-MX" sz="3000" b="1" dirty="0">
                <a:solidFill>
                  <a:schemeClr val="dk1"/>
                </a:solidFill>
              </a:rPr>
              <a:t>Contiene </a:t>
            </a: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ligas a l</a:t>
            </a:r>
            <a:r>
              <a:rPr lang="es-MX" sz="3000" b="1" dirty="0">
                <a:solidFill>
                  <a:schemeClr val="dk1"/>
                </a:solidFill>
              </a:rPr>
              <a:t>as </a:t>
            </a: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páginas Web de los </a:t>
            </a:r>
            <a:r>
              <a:rPr lang="es-MX" sz="3000" b="1" dirty="0">
                <a:solidFill>
                  <a:schemeClr val="dk1"/>
                </a:solidFill>
              </a:rPr>
              <a:t>P</a:t>
            </a: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lanteles.</a:t>
            </a:r>
            <a:endParaRPr lang="es-MX" sz="3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 tendrá la liga para </a:t>
            </a:r>
            <a:r>
              <a:rPr lang="es-MX" sz="3000" b="1" dirty="0">
                <a:solidFill>
                  <a:schemeClr val="dk1"/>
                </a:solidFill>
              </a:rPr>
              <a:t>la inscripción de los </a:t>
            </a: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MX" sz="3000" b="1" dirty="0">
                <a:solidFill>
                  <a:schemeClr val="dk1"/>
                </a:solidFill>
              </a:rPr>
              <a:t>P</a:t>
            </a: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rofesores</a:t>
            </a:r>
            <a:r>
              <a:rPr lang="es-MX" sz="3000" b="1" dirty="0">
                <a:solidFill>
                  <a:schemeClr val="dk1"/>
                </a:solidFill>
              </a:rPr>
              <a:t> al Programa.</a:t>
            </a:r>
            <a:endParaRPr lang="es-MX" sz="3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9"/>
          <p:cNvSpPr/>
          <p:nvPr/>
        </p:nvSpPr>
        <p:spPr>
          <a:xfrm>
            <a:off x="0" y="-16050"/>
            <a:ext cx="9144000" cy="401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9"/>
          <p:cNvSpPr txBox="1">
            <a:spLocks noGrp="1"/>
          </p:cNvSpPr>
          <p:nvPr>
            <p:ph type="body" idx="1"/>
          </p:nvPr>
        </p:nvSpPr>
        <p:spPr>
          <a:xfrm>
            <a:off x="446087" y="1484312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144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9" name="Google Shape;209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28600"/>
            <a:ext cx="9143999" cy="63032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2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Programa Dominó TIC-TAC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2"/>
          <p:cNvSpPr txBox="1">
            <a:spLocks noGrp="1"/>
          </p:cNvSpPr>
          <p:nvPr>
            <p:ph type="body" idx="1"/>
          </p:nvPr>
        </p:nvSpPr>
        <p:spPr>
          <a:xfrm>
            <a:off x="457200" y="1919287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9048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r>
              <a:rPr lang="en-US" sz="3200" b="1" i="1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Coordinadores Institucionales:</a:t>
            </a:r>
            <a:endParaRPr sz="2000" b="1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66737" marR="0" lvl="2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◦"/>
            </a:pPr>
            <a:r>
              <a:rPr lang="en-US" sz="30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Mtra. Marcela Cuapio Campos</a:t>
            </a:r>
            <a:endParaRPr sz="3000" b="1" i="0" u="none" strike="noStrike" cap="none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66737" marR="0" lvl="2" indent="-1905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◦"/>
            </a:pPr>
            <a:r>
              <a:rPr lang="en-US" sz="30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Mtro. Alejandro Villagómez Díaz</a:t>
            </a:r>
            <a:endParaRPr sz="3000" b="1" i="0" u="none" strike="noStrike" cap="none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66737" marR="0" lvl="2" indent="-182562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Calibri"/>
              <a:buNone/>
            </a:pPr>
            <a:endParaRPr sz="3000" b="1" i="0" u="none" strike="noStrike" cap="none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" marR="0" lvl="0" indent="-90487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r>
              <a:rPr lang="en-US" sz="3200" b="1" i="1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Coordinadores del Plantel 2:</a:t>
            </a:r>
            <a:endParaRPr sz="2000" b="1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66737" marR="0" lvl="2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◦"/>
            </a:pPr>
            <a:r>
              <a:rPr lang="en-US" sz="30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Arq. Ma. Luisa Cadena Montero</a:t>
            </a:r>
            <a:endParaRPr sz="1400" b="1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66737" marR="0" lvl="2" indent="-1905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◦"/>
            </a:pPr>
            <a:r>
              <a:rPr lang="en-US" sz="30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Ing. Isrrael Alejandro Méndez Sánchez</a:t>
            </a:r>
            <a:endParaRPr sz="1400" b="1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66737" marR="0" lvl="2" indent="-1905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◦"/>
            </a:pPr>
            <a:r>
              <a:rPr lang="en-US" sz="30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M. en I.E. Claudia Mireya Sánchez Morales</a:t>
            </a:r>
            <a:endParaRPr sz="1400" b="1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0"/>
          <p:cNvSpPr txBox="1">
            <a:spLocks noGrp="1"/>
          </p:cNvSpPr>
          <p:nvPr>
            <p:ph type="title"/>
          </p:nvPr>
        </p:nvSpPr>
        <p:spPr>
          <a:xfrm>
            <a:off x="390250" y="281601"/>
            <a:ext cx="8229600" cy="80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 dirty="0" err="1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Fechas</a:t>
            </a:r>
            <a:r>
              <a:rPr lang="en-US" sz="4800" b="0" i="0" u="none" strike="noStrike" cap="none" dirty="0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 </a:t>
            </a:r>
            <a:r>
              <a:rPr lang="en-US" sz="4800" b="0" i="0" u="none" strike="noStrike" cap="none" dirty="0" err="1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importantes</a:t>
            </a:r>
            <a:endParaRPr sz="48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30"/>
          <p:cNvSpPr txBox="1">
            <a:spLocks noGrp="1"/>
          </p:cNvSpPr>
          <p:nvPr>
            <p:ph type="body" idx="1"/>
          </p:nvPr>
        </p:nvSpPr>
        <p:spPr>
          <a:xfrm>
            <a:off x="457200" y="1363662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Calibri"/>
              <a:buNone/>
            </a:pPr>
            <a:endParaRPr sz="2200" b="0" i="0" u="none" strike="noStrike" cap="none">
              <a:solidFill>
                <a:srgbClr val="404040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9144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Calibri"/>
              <a:buNone/>
            </a:pPr>
            <a:endParaRPr sz="2200" b="0" i="0" u="none" strike="noStrike" cap="none">
              <a:solidFill>
                <a:srgbClr val="40404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216" name="Google Shape;216;p30"/>
          <p:cNvSpPr txBox="1"/>
          <p:nvPr/>
        </p:nvSpPr>
        <p:spPr>
          <a:xfrm>
            <a:off x="144550" y="899179"/>
            <a:ext cx="8865600" cy="5389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83934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Fecha límite para registro al seminario 31 de octubre de 2018.</a:t>
            </a:r>
          </a:p>
          <a:p>
            <a:pPr marL="483934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Fechas  para envío de secuencias didácticas: del 1° de diciembre 2018 al 13 de enero de 2019 </a:t>
            </a:r>
            <a:endParaRPr lang="es-MX" dirty="0"/>
          </a:p>
          <a:p>
            <a:pPr marL="26734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dirty="0">
                <a:solidFill>
                  <a:schemeClr val="dk1"/>
                </a:solidFill>
              </a:rPr>
              <a:t>   </a:t>
            </a: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(sin prorroga).</a:t>
            </a:r>
            <a:endParaRPr lang="es-MX"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83934" marR="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Fecha límite para envío de productos de los alumnos máximo dos productos por proyecto):</a:t>
            </a: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8 de febrero 2019.</a:t>
            </a:r>
            <a:endParaRPr lang="es-MX"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83934" marR="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Fecha límite para envío de las  presentaciones para las ponencias de la 6ª Feria de alumnos: viernes 8 de febrero 2019.</a:t>
            </a:r>
          </a:p>
          <a:p>
            <a:pPr marL="483934" marR="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Feria de alumnos: jueves 28 de febrero de 2019.</a:t>
            </a:r>
            <a:endParaRPr lang="es-MX" sz="2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lang="es-MX" sz="2400" b="0" i="0" u="none" strike="noStrike" cap="none" dirty="0">
              <a:solidFill>
                <a:schemeClr val="dk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1"/>
          <p:cNvSpPr txBox="1">
            <a:spLocks noGrp="1"/>
          </p:cNvSpPr>
          <p:nvPr>
            <p:ph type="body" idx="1"/>
          </p:nvPr>
        </p:nvSpPr>
        <p:spPr>
          <a:xfrm>
            <a:off x="367950" y="1014650"/>
            <a:ext cx="8408100" cy="546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483934" marR="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Encuentro de </a:t>
            </a:r>
            <a:r>
              <a:rPr lang="es-MX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rofesores: mayo 2019 (se</a:t>
            </a:r>
            <a:r>
              <a:rPr lang="es-MX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 defin</a:t>
            </a:r>
            <a:r>
              <a:rPr lang="es-MX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r).</a:t>
            </a:r>
            <a:endParaRPr lang="es-MX"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125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endParaRPr lang="es-MX" sz="2800" b="1" i="0" u="none" strike="noStrike" cap="none" dirty="0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83934" marR="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Inscripción como asistente al Encuentro de Profesores: finales de abril, principios de mayo de 2019.</a:t>
            </a:r>
          </a:p>
          <a:p>
            <a:pPr marL="365125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endParaRPr lang="es-MX" sz="2800" b="1" i="0" u="none" strike="noStrike" cap="none" dirty="0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365125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rPr lang="es-MX" sz="28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Nota. El envío de los archivos se realizará a través de la página Web del Progra</a:t>
            </a:r>
            <a:r>
              <a:rPr lang="es-MX" sz="28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 Dominó TIC-TAC del Plantel 2:</a:t>
            </a:r>
            <a:r>
              <a:rPr lang="es-MX" sz="2800" b="1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MX" sz="2800" b="1" i="1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http://www.dominoprepa2.ambtic.com</a:t>
            </a:r>
            <a:endParaRPr lang="es-MX" sz="2800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125" marR="0" lvl="2" indent="-15195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endParaRPr sz="2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ts val="2000"/>
              <a:buFont typeface="Calibri"/>
              <a:buNone/>
            </a:pPr>
            <a:endParaRPr sz="24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9293" y="79528"/>
            <a:ext cx="8464062" cy="61641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457200" y="1128700"/>
            <a:ext cx="8229600" cy="7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300"/>
              <a:buFont typeface="Impact"/>
              <a:buNone/>
            </a:pPr>
            <a:endParaRPr sz="4300" b="0" i="0" u="none" strike="noStrike" cap="none">
              <a:solidFill>
                <a:srgbClr val="404040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300"/>
              <a:buFont typeface="Impact"/>
              <a:buNone/>
            </a:pPr>
            <a:endParaRPr sz="4300" b="0" i="0" u="none" strike="noStrike" cap="none">
              <a:solidFill>
                <a:srgbClr val="404040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300"/>
              <a:buFont typeface="Impact"/>
              <a:buNone/>
            </a:pPr>
            <a:endParaRPr sz="4300" b="0" i="0" u="none" strike="noStrike" cap="none">
              <a:solidFill>
                <a:srgbClr val="404040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300"/>
              <a:buFont typeface="Impact"/>
              <a:buNone/>
            </a:pPr>
            <a:r>
              <a:rPr lang="en-US" sz="43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Rubros de constancias:</a:t>
            </a:r>
            <a:br>
              <a:rPr lang="en-US" sz="43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</a:b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33"/>
          <p:cNvSpPr txBox="1">
            <a:spLocks noGrp="1"/>
          </p:cNvSpPr>
          <p:nvPr>
            <p:ph type="body" idx="1"/>
          </p:nvPr>
        </p:nvSpPr>
        <p:spPr>
          <a:xfrm>
            <a:off x="392100" y="1817311"/>
            <a:ext cx="8397300" cy="41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457200" marR="0" lvl="0" indent="-39370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●"/>
            </a:pPr>
            <a:r>
              <a:rPr lang="es-MX" sz="2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 DGENP</a:t>
            </a:r>
          </a:p>
          <a:p>
            <a:pPr marL="914400" marR="0" lvl="1" indent="-3937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○"/>
            </a:pPr>
            <a:r>
              <a:rPr lang="es-MX" sz="2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Pertenencia al programa. </a:t>
            </a:r>
          </a:p>
          <a:p>
            <a:pPr marL="914400" marR="0" lvl="1" indent="-3937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○"/>
            </a:pPr>
            <a:r>
              <a:rPr lang="es-MX" sz="2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Asistencia al Seminario.</a:t>
            </a:r>
          </a:p>
          <a:p>
            <a:pPr marL="914400" marR="0" lvl="1" indent="-3937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○"/>
            </a:pPr>
            <a:r>
              <a:rPr lang="es-MX" sz="2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Asesorar trabajo(s) de alumnos para la 6ª feria de alumnos.</a:t>
            </a:r>
          </a:p>
          <a:p>
            <a:pPr marL="914400" marR="0" lvl="1" indent="-3937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○"/>
            </a:pPr>
            <a:r>
              <a:rPr lang="es-MX" sz="2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Presentación de la secuencia didáctica en el 2do Encuentro de Profesores. </a:t>
            </a:r>
          </a:p>
          <a:p>
            <a:pPr marL="914400" marR="0" lvl="1" indent="-3937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○"/>
            </a:pPr>
            <a:r>
              <a:rPr lang="es-MX" sz="2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Asistencia al 2do. Encuentro de Profesores.</a:t>
            </a:r>
          </a:p>
          <a:p>
            <a:pPr marL="457200" marR="0" lvl="0" indent="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endParaRPr lang="es-MX"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9370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●"/>
            </a:pPr>
            <a:r>
              <a:rPr lang="es-MX" sz="2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 Plantel </a:t>
            </a:r>
          </a:p>
          <a:p>
            <a:pPr marL="914400" marR="0" lvl="1" indent="-3937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○"/>
            </a:pPr>
            <a:r>
              <a:rPr lang="es-MX" sz="2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Reconocimiento  para alumnos participantes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>
            <a:spLocks noGrp="1"/>
          </p:cNvSpPr>
          <p:nvPr>
            <p:ph type="title"/>
          </p:nvPr>
        </p:nvSpPr>
        <p:spPr>
          <a:xfrm>
            <a:off x="822325" y="287328"/>
            <a:ext cx="7543800" cy="10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Objetivo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475625" y="1768417"/>
            <a:ext cx="8442000" cy="50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Impact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Integrar el uso de las Tecnologías del Aprendizaje</a:t>
            </a:r>
            <a:r>
              <a:rPr lang="en-US" sz="3200" b="1">
                <a:solidFill>
                  <a:schemeClr val="dk1"/>
                </a:solidFill>
              </a:rPr>
              <a:t> </a:t>
            </a: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 del Conocimiento (TAC), en el desarrollo de estrategias didácticas que favorezcan la creatividad e innovación en el proceso de enseñanza y aprendizaje en la Escuela Nacional Preparatoria. 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Meta 2018-2019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4"/>
          <p:cNvSpPr txBox="1"/>
          <p:nvPr/>
        </p:nvSpPr>
        <p:spPr>
          <a:xfrm>
            <a:off x="684212" y="2001837"/>
            <a:ext cx="8136000" cy="29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Impact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Mostrar la transición de las TIC a las TAC en las estrategias didácticas diseñadas, aplicadas y presentadas por profesores y alumnos participantes en el Programa Dominó TIC-TAC.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>
            <a:spLocks noGrp="1"/>
          </p:cNvSpPr>
          <p:nvPr>
            <p:ph type="title"/>
          </p:nvPr>
        </p:nvSpPr>
        <p:spPr>
          <a:xfrm>
            <a:off x="800100" y="351580"/>
            <a:ext cx="7543800" cy="83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TAC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5"/>
          <p:cNvSpPr txBox="1"/>
          <p:nvPr/>
        </p:nvSpPr>
        <p:spPr>
          <a:xfrm>
            <a:off x="411150" y="1192575"/>
            <a:ext cx="8136000" cy="51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Las tecnologías del aprendizaje y del conocimiento tratan de orientar las tecnologías de la información y la comunicación TIC hacia los usos más formativos, para el alumno y para el docente. </a:t>
            </a:r>
            <a:endParaRPr sz="3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 trata de ir más allá de aprender a usar las TIC como herramientas tecnológicas y relacionar su uso para desarrollar los temas de los Programas de Estudio de las asignaturas que se imparten en la ENP.</a:t>
            </a:r>
            <a:endParaRPr sz="3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>
            <a:spLocks noGrp="1"/>
          </p:cNvSpPr>
          <p:nvPr>
            <p:ph type="title"/>
          </p:nvPr>
        </p:nvSpPr>
        <p:spPr>
          <a:xfrm>
            <a:off x="822325" y="287329"/>
            <a:ext cx="7543800" cy="9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¿Qué se puede hacer?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6"/>
          <p:cNvSpPr txBox="1"/>
          <p:nvPr/>
        </p:nvSpPr>
        <p:spPr>
          <a:xfrm>
            <a:off x="716325" y="1203247"/>
            <a:ext cx="8136000" cy="49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Trabajar lecciones interactivas.</a:t>
            </a:r>
            <a:endParaRPr lang="es-MX"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Realizar cuestionarios y exámenes en línea.</a:t>
            </a:r>
            <a:endParaRPr lang="es-MX"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Utilizar presentaciones multimedia y/o interactivas. </a:t>
            </a:r>
            <a:endParaRPr lang="es-MX"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Usar Google Drive para editar documentos de forma colaborativa.  </a:t>
            </a:r>
            <a:endParaRPr lang="es-MX"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Emplear un Aula Virtual. </a:t>
            </a:r>
            <a:endParaRPr lang="es-MX"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Crear Wikis, Blogs, Foros, etc. que articulen el trabajo de los estudiantes. </a:t>
            </a:r>
            <a:endParaRPr lang="es-MX"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>
            <a:spLocks noGrp="1"/>
          </p:cNvSpPr>
          <p:nvPr>
            <p:ph type="title"/>
          </p:nvPr>
        </p:nvSpPr>
        <p:spPr>
          <a:xfrm>
            <a:off x="822325" y="134929"/>
            <a:ext cx="7543800" cy="9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¿Qué se puede hacer?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7"/>
          <p:cNvSpPr txBox="1"/>
          <p:nvPr/>
        </p:nvSpPr>
        <p:spPr>
          <a:xfrm>
            <a:off x="636000" y="1261275"/>
            <a:ext cx="8136000" cy="52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Incorporar visitas virtuales, objetos digitales de aprendizaje, consultas a bibliotecas, hemerotecas, fonotecas, mapotecas, etc. para realizar actividades de investigación con los alumnos. </a:t>
            </a:r>
            <a:endParaRPr lang="es-MX"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Usar simuladores para estudiar casos y solucionar problemas.</a:t>
            </a:r>
          </a:p>
          <a:p>
            <a:pPr marL="457200" marR="0" lvl="0" indent="-45720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Proyectos de Robótica.</a:t>
            </a:r>
          </a:p>
          <a:p>
            <a:pPr marL="457200" marR="0" lvl="0" indent="-45720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Wingdings" panose="05000000000000000000" pitchFamily="2" charset="2"/>
              <a:buChar char="Ø"/>
            </a:pPr>
            <a:r>
              <a:rPr lang="es-MX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 otros.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8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Inscripción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8"/>
          <p:cNvSpPr txBox="1">
            <a:spLocks noGrp="1"/>
          </p:cNvSpPr>
          <p:nvPr>
            <p:ph type="body" idx="1"/>
          </p:nvPr>
        </p:nvSpPr>
        <p:spPr>
          <a:xfrm>
            <a:off x="609600" y="156483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endParaRPr lang="es-MX" sz="3200" b="0" i="0" u="none" strike="noStrike" cap="none">
              <a:solidFill>
                <a:srgbClr val="404040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90487" marR="0" lvl="0" indent="-90487" algn="just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r>
              <a:rPr lang="es-MX" sz="32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La fecha límite de registro es el:</a:t>
            </a:r>
            <a:endParaRPr lang="es-MX" sz="2000" b="1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" marR="0" lvl="0" indent="-90487" algn="ctr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r>
              <a:rPr lang="es-MX" sz="32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miércoles 31 de octubre de 2018</a:t>
            </a:r>
            <a:endParaRPr lang="es-MX" sz="2000" b="1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2587" marR="0" lvl="1" indent="-18256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endParaRPr lang="es-MX" sz="3200" b="1" i="0" u="none" strike="noStrike" cap="none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" marR="0" lvl="0" indent="-90487" algn="ctr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r>
              <a:rPr lang="es-MX" sz="32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Es necesario  registrarse en la siguiente página: </a:t>
            </a:r>
            <a:r>
              <a:rPr lang="es-MX" sz="3200" b="1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http://domino.dgenp.unam.mx</a:t>
            </a:r>
            <a:endParaRPr lang="es-MX" sz="2000" b="1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66737" marR="0" lvl="2" indent="-18256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endParaRPr lang="es-MX" sz="3200" b="0" i="0" u="none" strike="noStrike" cap="none">
              <a:solidFill>
                <a:srgbClr val="404040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9144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endParaRPr lang="es-MX" sz="3200" b="0" i="0" u="none" strike="noStrike" cap="none">
              <a:solidFill>
                <a:srgbClr val="40404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Impact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Impact"/>
                <a:ea typeface="Impact"/>
                <a:cs typeface="Impact"/>
                <a:sym typeface="Impact"/>
              </a:rPr>
              <a:t>Seminario</a:t>
            </a:r>
            <a:endParaRPr sz="4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9"/>
          <p:cNvSpPr txBox="1"/>
          <p:nvPr/>
        </p:nvSpPr>
        <p:spPr>
          <a:xfrm>
            <a:off x="526262" y="2126562"/>
            <a:ext cx="8136000" cy="38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Wingdings" panose="05000000000000000000" pitchFamily="2" charset="2"/>
              <a:buChar char="Ø"/>
            </a:pP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 llevará a cabo el Seminario para la elaboración de secuencias didácticas en las que se integren las TAC.</a:t>
            </a:r>
          </a:p>
          <a:p>
            <a:pPr marL="457200" marR="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Wingdings" panose="05000000000000000000" pitchFamily="2" charset="2"/>
              <a:buChar char="Ø"/>
            </a:pP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 realizará de forma </a:t>
            </a:r>
            <a:r>
              <a:rPr lang="es-MX" sz="3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semi-presencial</a:t>
            </a: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es-MX" sz="3000" b="1" i="0" u="none" strike="noStrike" cap="none" dirty="0">
              <a:solidFill>
                <a:srgbClr val="2DA2B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Wingdings" panose="05000000000000000000" pitchFamily="2" charset="2"/>
              <a:buChar char="Ø"/>
            </a:pPr>
            <a:r>
              <a:rPr lang="es-MX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seminario se llevará a cabo de octubre de 2018 a enero de 2019 .</a:t>
            </a:r>
          </a:p>
          <a:p>
            <a:pPr marL="342900" marR="0" lvl="0" indent="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Retrospección">
  <a:themeElements>
    <a:clrScheme name="Azul cálido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cción">
  <a:themeElements>
    <a:clrScheme name="Azul cálido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Retrospección">
  <a:themeElements>
    <a:clrScheme name="Azul cálido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1000</Words>
  <Application>Microsoft Office PowerPoint</Application>
  <PresentationFormat>Presentación en pantalla (4:3)</PresentationFormat>
  <Paragraphs>120</Paragraphs>
  <Slides>23</Slides>
  <Notes>23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23</vt:i4>
      </vt:variant>
    </vt:vector>
  </HeadingPairs>
  <TitlesOfParts>
    <vt:vector size="31" baseType="lpstr">
      <vt:lpstr>Arial</vt:lpstr>
      <vt:lpstr>Calibri</vt:lpstr>
      <vt:lpstr>Impact</vt:lpstr>
      <vt:lpstr>Noto Sans Symbols</vt:lpstr>
      <vt:lpstr>Wingdings</vt:lpstr>
      <vt:lpstr>1_Retrospección</vt:lpstr>
      <vt:lpstr>Retrospección</vt:lpstr>
      <vt:lpstr>3_Retrospección</vt:lpstr>
      <vt:lpstr>Presentación de PowerPoint</vt:lpstr>
      <vt:lpstr>Programa Dominó TIC-TAC</vt:lpstr>
      <vt:lpstr>Objetivo</vt:lpstr>
      <vt:lpstr>Meta 2018-2019</vt:lpstr>
      <vt:lpstr>TAC</vt:lpstr>
      <vt:lpstr>¿Qué se puede hacer?</vt:lpstr>
      <vt:lpstr>¿Qué se puede hacer?</vt:lpstr>
      <vt:lpstr>Inscripción</vt:lpstr>
      <vt:lpstr>Seminario</vt:lpstr>
      <vt:lpstr>Del Seminario</vt:lpstr>
      <vt:lpstr>Presentación de PowerPoint</vt:lpstr>
      <vt:lpstr>6ª Feria de alumnos</vt:lpstr>
      <vt:lpstr>De las ponencias de alumnos </vt:lpstr>
      <vt:lpstr>De las ponencias de alumnos </vt:lpstr>
      <vt:lpstr>Encuentro de Profesores</vt:lpstr>
      <vt:lpstr>Recursos</vt:lpstr>
      <vt:lpstr>Recursos</vt:lpstr>
      <vt:lpstr>Sitio Web</vt:lpstr>
      <vt:lpstr>Presentación de PowerPoint</vt:lpstr>
      <vt:lpstr>Fechas importantes</vt:lpstr>
      <vt:lpstr>Presentación de PowerPoint</vt:lpstr>
      <vt:lpstr>Presentación de PowerPoint</vt:lpstr>
      <vt:lpstr>   Rubros de constancias: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Claudia Sánchez</cp:lastModifiedBy>
  <cp:revision>3</cp:revision>
  <dcterms:modified xsi:type="dcterms:W3CDTF">2018-10-15T19:36:02Z</dcterms:modified>
</cp:coreProperties>
</file>